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Impact" panose="020B0806030902050204" pitchFamily="34" charset="0"/>
      <p:regular r:id="rId7"/>
    </p:embeddedFont>
    <p:embeddedFont>
      <p:font typeface="Oswald" pitchFamily="2" charset="77"/>
      <p:regular r:id="rId8"/>
      <p:bold r:id="rId9"/>
    </p:embeddedFont>
    <p:embeddedFont>
      <p:font typeface="Roboto Mono" pitchFamily="49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9"/>
    <p:restoredTop sz="94553"/>
  </p:normalViewPr>
  <p:slideViewPr>
    <p:cSldViewPr snapToGrid="0">
      <p:cViewPr varScale="1">
        <p:scale>
          <a:sx n="104" d="100"/>
          <a:sy n="104" d="100"/>
        </p:scale>
        <p:origin x="4320" y="2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0" Type="http://schemas.openxmlformats.org/officeDocument/2006/relationships/font" Target="fonts/font6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goodbuddies-inc.blogspot.com/2012/03/cupboard-person-of-wee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1014875" y="378550"/>
            <a:ext cx="5517900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2600" dirty="0">
                <a:latin typeface="Impact"/>
                <a:ea typeface="Impact"/>
                <a:cs typeface="Impact"/>
                <a:sym typeface="Impact"/>
              </a:rPr>
              <a:t>We are SUPERheroes!</a:t>
            </a:r>
            <a:br>
              <a:rPr lang="en" sz="2600" dirty="0">
                <a:latin typeface="Roboto Mono"/>
                <a:ea typeface="Roboto Mono"/>
                <a:cs typeface="Impact"/>
              </a:rPr>
            </a:br>
            <a:r>
              <a:rPr lang="en" sz="1400">
                <a:latin typeface="Oswald"/>
                <a:ea typeface="Roboto Mono"/>
                <a:cs typeface="Impact"/>
              </a:rPr>
              <a:t>Students Using their Powers to Engage in Reading!</a:t>
            </a:r>
            <a:endParaRPr lang="en" sz="1800">
              <a:latin typeface="Impact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Comfortaa"/>
                <a:ea typeface="Comfortaa"/>
                <a:cs typeface="Comfortaa"/>
                <a:sym typeface="Comfortaa"/>
              </a:rPr>
              <a:t>Kindergarten Newsletter – </a:t>
            </a:r>
            <a:r>
              <a:rPr lang="en" dirty="0">
                <a:latin typeface="Comfortaa"/>
                <a:ea typeface="Comfortaa"/>
                <a:cs typeface="Comfortaa"/>
                <a:sym typeface="Comfortaa"/>
              </a:rPr>
              <a:t> January 17-21, 2022</a:t>
            </a:r>
            <a:endParaRPr sz="1400" b="0" i="0" u="none" strike="noStrike" cap="none" dirty="0">
              <a:solidFill>
                <a:srgbClr val="000000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59" name="Google Shape;59;p1"/>
          <p:cNvGraphicFramePr/>
          <p:nvPr>
            <p:extLst>
              <p:ext uri="{D42A27DB-BD31-4B8C-83A1-F6EECF244321}">
                <p14:modId xmlns:p14="http://schemas.microsoft.com/office/powerpoint/2010/main" val="1062476237"/>
              </p:ext>
            </p:extLst>
          </p:nvPr>
        </p:nvGraphicFramePr>
        <p:xfrm>
          <a:off x="266700" y="1353538"/>
          <a:ext cx="3458675" cy="193252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433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IMPORTANT </a:t>
                      </a: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EVENTS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139"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dirty="0">
                          <a:latin typeface="Comfortaa"/>
                          <a:ea typeface="Comfortaa"/>
                          <a:cs typeface="Comfortaa"/>
                        </a:rPr>
                        <a:t>Breakfast ends at 7:25!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4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01/17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01/21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School Holiday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dirty="0">
                          <a:latin typeface="Comfortaa"/>
                        </a:rPr>
                        <a:t>100</a:t>
                      </a:r>
                      <a:r>
                        <a:rPr lang="en" sz="1400" baseline="30000" dirty="0">
                          <a:latin typeface="Comfortaa"/>
                        </a:rPr>
                        <a:t>th</a:t>
                      </a:r>
                      <a:r>
                        <a:rPr lang="en" sz="1400" dirty="0">
                          <a:latin typeface="Comfortaa"/>
                        </a:rPr>
                        <a:t> Day of  School</a:t>
                      </a:r>
                      <a:r>
                        <a:rPr lang="en" sz="1100" dirty="0">
                          <a:latin typeface="Comfortaa"/>
                        </a:rPr>
                        <a:t>(dress up)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100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277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The EXPERT in anything was once a BEGINNER!</a:t>
                      </a:r>
                      <a:endParaRPr sz="10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dk1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2273416849"/>
              </p:ext>
            </p:extLst>
          </p:nvPr>
        </p:nvGraphicFramePr>
        <p:xfrm>
          <a:off x="3803200" y="1345924"/>
          <a:ext cx="3676650" cy="1696114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Practice Sight Words List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  <a:endParaRPr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2808038186"/>
              </p:ext>
            </p:extLst>
          </p:nvPr>
        </p:nvGraphicFramePr>
        <p:xfrm>
          <a:off x="255031" y="3401393"/>
          <a:ext cx="3458675" cy="23567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73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5088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-US" sz="1200" u="none" strike="noStrike" cap="none" dirty="0">
                          <a:latin typeface="Comfortaa"/>
                        </a:rPr>
                        <a:t>Spelling Test (win, six, on, mop, top, pot)</a:t>
                      </a:r>
                    </a:p>
                    <a:p>
                      <a:pPr marL="285750" marR="0" lvl="3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endParaRPr lang="en-US" sz="1200" u="none" strike="noStrike" cap="none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501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Wingdings"/>
                        <a:buChar char="v"/>
                      </a:pPr>
                      <a:r>
                        <a:rPr lang="en" sz="1400" u="none" strike="noStrike" cap="none" dirty="0">
                          <a:latin typeface="Comfortaa"/>
                        </a:rPr>
                        <a:t>Lesson 18 test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1818408567"/>
              </p:ext>
            </p:extLst>
          </p:nvPr>
        </p:nvGraphicFramePr>
        <p:xfrm>
          <a:off x="3803200" y="3293912"/>
          <a:ext cx="3676650" cy="265965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4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7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6325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</a:rPr>
                        <a:t>SCHOOL NEWS</a:t>
                      </a:r>
                      <a:endParaRPr lang="en" sz="16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900">
                <a:tc rowSpan="4" gridSpan="3">
                  <a:txBody>
                    <a:bodyPr/>
                    <a:lstStyle/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  <a:p>
                      <a:pPr marL="285750" lvl="0" indent="-28575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Char char="Ø"/>
                      </a:pPr>
                      <a:endParaRPr lang="en" sz="1400" b="0" i="0" u="none" strike="noStrike" noProof="0"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0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262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2253852621"/>
              </p:ext>
            </p:extLst>
          </p:nvPr>
        </p:nvGraphicFramePr>
        <p:xfrm>
          <a:off x="267176" y="5999627"/>
          <a:ext cx="3458675" cy="172046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92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2542">
                <a:tc gridSpan="2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</a:rPr>
                        <a:t>2D shapes/Positional words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Writing  1,2,3,4,5,6,7,8,9,10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More and Less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Decompose numbers 3-10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Adding/subtracting 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2526155422"/>
              </p:ext>
            </p:extLst>
          </p:nvPr>
        </p:nvGraphicFramePr>
        <p:xfrm>
          <a:off x="3777652" y="6136455"/>
          <a:ext cx="3676650" cy="302821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437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3841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labeled and sealed.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2300" baseline="30000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If your child is absent, please send an excuse labeled </a:t>
                      </a:r>
                      <a:r>
                        <a:rPr lang="en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wi</a:t>
                      </a:r>
                      <a:r>
                        <a:rPr lang="en-US" sz="2300" baseline="30000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th</a:t>
                      </a:r>
                      <a:r>
                        <a:rPr lang="en" sz="2300" baseline="30000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the following information: Child’s name, date of absence, teacher’s name, and reason for absence.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6" name="Google Shape;66;p1"/>
          <p:cNvSpPr/>
          <p:nvPr/>
        </p:nvSpPr>
        <p:spPr>
          <a:xfrm>
            <a:off x="3104275" y="84980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"/>
          <p:cNvSpPr/>
          <p:nvPr/>
        </p:nvSpPr>
        <p:spPr>
          <a:xfrm>
            <a:off x="6707738" y="9235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"/>
          <p:cNvSpPr/>
          <p:nvPr/>
        </p:nvSpPr>
        <p:spPr>
          <a:xfrm>
            <a:off x="6094500" y="558288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"/>
          <p:cNvSpPr/>
          <p:nvPr/>
        </p:nvSpPr>
        <p:spPr>
          <a:xfrm>
            <a:off x="3925113" y="93392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/>
          <p:nvPr/>
        </p:nvSpPr>
        <p:spPr>
          <a:xfrm>
            <a:off x="2025397" y="221175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"/>
          <p:cNvSpPr/>
          <p:nvPr/>
        </p:nvSpPr>
        <p:spPr>
          <a:xfrm>
            <a:off x="6094500" y="897740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325175" y="8747250"/>
            <a:ext cx="438300" cy="361800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solidFill>
            <a:srgbClr val="FFFF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534995"/>
              </p:ext>
            </p:extLst>
          </p:nvPr>
        </p:nvGraphicFramePr>
        <p:xfrm>
          <a:off x="266685" y="7797899"/>
          <a:ext cx="3458675" cy="107856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3924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SCHOOL SAFETY</a:t>
                      </a:r>
                      <a:endParaRPr sz="16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651875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Be sure your child wears a mask to school DAILY!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3" name="Picture 3" descr="Logo&#10;&#10;Description automatically generated">
            <a:extLst>
              <a:ext uri="{FF2B5EF4-FFF2-40B4-BE49-F238E27FC236}">
                <a16:creationId xmlns:a16="http://schemas.microsoft.com/office/drawing/2014/main" id="{01055019-5E82-401A-ABB1-50664EBB5D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45477" y="120184"/>
            <a:ext cx="1530392" cy="1155544"/>
          </a:xfrm>
          <a:prstGeom prst="rect">
            <a:avLst/>
          </a:prstGeom>
        </p:spPr>
      </p:pic>
      <p:pic>
        <p:nvPicPr>
          <p:cNvPr id="6" name="Picture 6" descr="Super Heroes Power · Free image on Pixabay">
            <a:extLst>
              <a:ext uri="{FF2B5EF4-FFF2-40B4-BE49-F238E27FC236}">
                <a16:creationId xmlns:a16="http://schemas.microsoft.com/office/drawing/2014/main" id="{DE74EA82-2E04-471D-8913-0467C15EFC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114" y="8822690"/>
            <a:ext cx="2743199" cy="1271195"/>
          </a:xfrm>
          <a:prstGeom prst="rect">
            <a:avLst/>
          </a:prstGeom>
        </p:spPr>
      </p:pic>
      <p:pic>
        <p:nvPicPr>
          <p:cNvPr id="7" name="Picture 7" descr="Pow Comic Book - Free image on Pixabay">
            <a:extLst>
              <a:ext uri="{FF2B5EF4-FFF2-40B4-BE49-F238E27FC236}">
                <a16:creationId xmlns:a16="http://schemas.microsoft.com/office/drawing/2014/main" id="{CB1880D7-252E-43C6-AA68-50C4FC4B673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0274" y="9023177"/>
            <a:ext cx="1334779" cy="1039819"/>
          </a:xfrm>
          <a:prstGeom prst="rect">
            <a:avLst/>
          </a:prstGeom>
        </p:spPr>
      </p:pic>
      <p:pic>
        <p:nvPicPr>
          <p:cNvPr id="1034" name="Picture 10" descr="Cute Snowman Wearing A Star Hat, Snowman Clipart, Hat, Long Nose PNG  Transparent Clipart Image and PSD File for Free Download">
            <a:extLst>
              <a:ext uri="{FF2B5EF4-FFF2-40B4-BE49-F238E27FC236}">
                <a16:creationId xmlns:a16="http://schemas.microsoft.com/office/drawing/2014/main" id="{4081C6FE-A17B-3F4A-9F30-566EF2C1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72" y="4540626"/>
            <a:ext cx="1465606" cy="1342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9" y="576075"/>
            <a:ext cx="3922200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Oswald"/>
                <a:ea typeface="Oswald"/>
                <a:cs typeface="Oswald"/>
                <a:sym typeface="Oswald"/>
              </a:rPr>
              <a:t>Module 5  Week 2:   I Can Do It!</a:t>
            </a:r>
            <a:endParaRPr lang="en" sz="2000" dirty="0">
              <a:latin typeface="Oswald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1451647322"/>
              </p:ext>
            </p:extLst>
          </p:nvPr>
        </p:nvGraphicFramePr>
        <p:xfrm>
          <a:off x="224250" y="2467447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50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PHONICS</a:t>
                      </a: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 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500">
                <a:tc rowSpan="2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Introduce Letters:</a:t>
                      </a: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Vv</a:t>
                      </a: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 and </a:t>
                      </a:r>
                      <a:r>
                        <a:rPr lang="en" sz="1400" b="1" u="none" strike="noStrike" cap="none" dirty="0" err="1">
                          <a:latin typeface="Comfortaa"/>
                          <a:ea typeface="Comfortaa"/>
                          <a:cs typeface="Comfortaa"/>
                        </a:rPr>
                        <a:t>Yy</a:t>
                      </a:r>
                      <a:endParaRPr lang="en" sz="1400" b="1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latin typeface="Comfortaa"/>
                          <a:ea typeface="Comfortaa"/>
                          <a:cs typeface="Comfortaa"/>
                        </a:rPr>
                        <a:t>- un word family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5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241132705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What does it mean to try hard?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4203157832"/>
              </p:ext>
            </p:extLst>
          </p:nvPr>
        </p:nvGraphicFramePr>
        <p:xfrm>
          <a:off x="224238" y="3704049"/>
          <a:ext cx="2240200" cy="27431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803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Him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Us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For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latin typeface="Comfortaa"/>
                        </a:rPr>
                        <a:t>Her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-US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2141168329"/>
              </p:ext>
            </p:extLst>
          </p:nvPr>
        </p:nvGraphicFramePr>
        <p:xfrm>
          <a:off x="2564074" y="4552299"/>
          <a:ext cx="4943425" cy="224793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71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478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00">
                <a:tc rowSpan="4"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Practice, Proud, Success 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 Lovely</a:t>
                      </a:r>
                      <a:r>
                        <a:rPr lang="en" sz="1400" u="none" strike="noStrike" cap="none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, several, and spy</a:t>
                      </a: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solidFill>
                          <a:schemeClr val="dk1"/>
                        </a:solidFill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0" marR="0" lvl="0" indent="0" algn="l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Books: Little Red Hen and T</a:t>
                      </a:r>
                      <a:r>
                        <a:rPr lang="en-US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h</a:t>
                      </a:r>
                      <a:r>
                        <a:rPr lang="en" b="1" dirty="0">
                          <a:solidFill>
                            <a:schemeClr val="dk1"/>
                          </a:solidFill>
                          <a:latin typeface="Comfortaa"/>
                          <a:ea typeface="Comfortaa"/>
                          <a:cs typeface="Comfortaa"/>
                        </a:rPr>
                        <a:t>e Little Red Hen on Stage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613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725265800"/>
              </p:ext>
            </p:extLst>
          </p:nvPr>
        </p:nvGraphicFramePr>
        <p:xfrm>
          <a:off x="2564075" y="2467448"/>
          <a:ext cx="4943425" cy="1891149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156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61"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Genre: </a:t>
                      </a: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Fiction</a:t>
                      </a:r>
                      <a:endParaRPr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>
                          <a:latin typeface="Comfortaa"/>
                          <a:ea typeface="Comfortaa"/>
                          <a:cs typeface="Comfortaa"/>
                        </a:rPr>
                        <a:t>Informational Texts</a:t>
                      </a: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Parts of a Book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>
                          <a:latin typeface="Comfortaa"/>
                          <a:ea typeface="Comfortaa"/>
                          <a:cs typeface="Comfortaa"/>
                        </a:rPr>
                        <a:t>Collaborative discussions</a:t>
                      </a:r>
                      <a:endParaRPr lang="en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866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5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647261550"/>
              </p:ext>
            </p:extLst>
          </p:nvPr>
        </p:nvGraphicFramePr>
        <p:xfrm>
          <a:off x="194310" y="5077791"/>
          <a:ext cx="2240200" cy="16763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535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41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Letters a</a:t>
                      </a:r>
                      <a:r>
                        <a:rPr lang="en-US" dirty="0" err="1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nd</a:t>
                      </a:r>
                      <a:r>
                        <a:rPr lang="en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 sounds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Aa-Ff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Gg-Pp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 err="1">
                          <a:latin typeface="Comfortaa"/>
                        </a:rPr>
                        <a:t>Qq-Zz</a:t>
                      </a:r>
                      <a:endParaRPr lang="en" dirty="0">
                        <a:latin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dirty="0">
                        <a:latin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95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2896621673"/>
              </p:ext>
            </p:extLst>
          </p:nvPr>
        </p:nvGraphicFramePr>
        <p:xfrm>
          <a:off x="194310" y="651123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802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92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  <a:ea typeface="Comfortaa"/>
                          <a:cs typeface="Comfortaa"/>
                        </a:rPr>
                        <a:t>Nouns and Verbs</a:t>
                      </a:r>
                      <a:endParaRPr lang="en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Characters/Setting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Comfortaa"/>
                          <a:ea typeface="Comfortaa"/>
                          <a:cs typeface="Comfortaa"/>
                        </a:rPr>
                        <a:t>Narratives</a:t>
                      </a:r>
                      <a:endParaRPr lang="en" sz="1400" u="none" strike="noStrike" cap="none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802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1169073572"/>
              </p:ext>
            </p:extLst>
          </p:nvPr>
        </p:nvGraphicFramePr>
        <p:xfrm>
          <a:off x="224238" y="7844266"/>
          <a:ext cx="2240200" cy="17068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992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00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Rhymes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Comfortaa"/>
                        </a:rPr>
                        <a:t>Identify Syllables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>
                          <a:latin typeface="Comfortaa"/>
                        </a:rPr>
                        <a:t>Beg., Medial, Final </a:t>
                      </a:r>
                      <a:r>
                        <a:rPr lang="en" dirty="0">
                          <a:latin typeface="Comfortaa"/>
                        </a:rPr>
                        <a:t>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3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4066955487"/>
              </p:ext>
            </p:extLst>
          </p:nvPr>
        </p:nvGraphicFramePr>
        <p:xfrm>
          <a:off x="2564074" y="6909812"/>
          <a:ext cx="4956226" cy="296661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56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Comfortaa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Comfortaa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714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Win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Six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On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Mop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Top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Comfortaa"/>
                          <a:ea typeface="Comfortaa"/>
                          <a:cs typeface="Comfortaa"/>
                        </a:rPr>
                        <a:t>Pot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endParaRPr lang="en-US" dirty="0">
                        <a:latin typeface="Comfortaa"/>
                        <a:ea typeface="Comfortaa"/>
                        <a:cs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LEARNING MINDSET:</a:t>
            </a:r>
            <a:r>
              <a:rPr lang="en" dirty="0"/>
              <a:t> Perseverance </a:t>
            </a:r>
            <a:endParaRPr lang="en"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3330</TotalTime>
  <Words>308</Words>
  <Application>Microsoft Macintosh PowerPoint</Application>
  <PresentationFormat>Custom</PresentationFormat>
  <Paragraphs>91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Impact</vt:lpstr>
      <vt:lpstr>Oswald</vt:lpstr>
      <vt:lpstr>Roboto Mono</vt:lpstr>
      <vt:lpstr>Arial</vt:lpstr>
      <vt:lpstr>Wingdings</vt:lpstr>
      <vt:lpstr>Comfortaa</vt:lpstr>
      <vt:lpstr>Simple Light</vt:lpstr>
      <vt:lpstr>We are SUPERheroes! Students Using their Powers to Engage in Reading!</vt:lpstr>
      <vt:lpstr>Module 5  Week 2:   I Can Do 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Childress, Brittany</cp:lastModifiedBy>
  <cp:revision>865</cp:revision>
  <cp:lastPrinted>2021-12-15T21:02:40Z</cp:lastPrinted>
  <dcterms:modified xsi:type="dcterms:W3CDTF">2021-12-15T21:22:11Z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